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86" r:id="rId4"/>
    <p:sldId id="291" r:id="rId5"/>
    <p:sldId id="300" r:id="rId6"/>
    <p:sldId id="297" r:id="rId7"/>
    <p:sldId id="298" r:id="rId8"/>
    <p:sldId id="290" r:id="rId9"/>
    <p:sldId id="259" r:id="rId10"/>
    <p:sldId id="260" r:id="rId11"/>
    <p:sldId id="261" r:id="rId12"/>
    <p:sldId id="262" r:id="rId13"/>
    <p:sldId id="263" r:id="rId14"/>
    <p:sldId id="288" r:id="rId15"/>
    <p:sldId id="284" r:id="rId16"/>
    <p:sldId id="285" r:id="rId17"/>
    <p:sldId id="292" r:id="rId18"/>
    <p:sldId id="267" r:id="rId19"/>
    <p:sldId id="264" r:id="rId20"/>
    <p:sldId id="265" r:id="rId21"/>
    <p:sldId id="301" r:id="rId22"/>
    <p:sldId id="302" r:id="rId23"/>
    <p:sldId id="299" r:id="rId24"/>
    <p:sldId id="294" r:id="rId25"/>
    <p:sldId id="295" r:id="rId26"/>
    <p:sldId id="269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2" d="100"/>
          <a:sy n="92" d="100"/>
        </p:scale>
        <p:origin x="-128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6095CC-5F45-AC4A-A31A-C61A9249968A}" type="datetimeFigureOut">
              <a:rPr lang="en-US" smtClean="0"/>
              <a:t>3/22/13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7B3466-516A-AD43-8018-3B9417A615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335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504B7B-4628-D147-9E24-1E95EC0F1970}" type="slidenum">
              <a:rPr lang="en-US"/>
              <a:pPr/>
              <a:t>4</a:t>
            </a:fld>
            <a:endParaRPr lang="en-US"/>
          </a:p>
        </p:txBody>
      </p:sp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0198C-62D3-B246-9299-371FE7454FEF}" type="datetimeFigureOut">
              <a:rPr lang="en-US" smtClean="0"/>
              <a:t>3/22/13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DCA4-3CD3-814F-BC03-838A2EEA0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333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0198C-62D3-B246-9299-371FE7454FEF}" type="datetimeFigureOut">
              <a:rPr lang="en-US" smtClean="0"/>
              <a:t>3/22/13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DCA4-3CD3-814F-BC03-838A2EEA0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757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0198C-62D3-B246-9299-371FE7454FEF}" type="datetimeFigureOut">
              <a:rPr lang="en-US" smtClean="0"/>
              <a:t>3/22/13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DCA4-3CD3-814F-BC03-838A2EEA0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034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0198C-62D3-B246-9299-371FE7454FEF}" type="datetimeFigureOut">
              <a:rPr lang="en-US" smtClean="0"/>
              <a:t>3/22/13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DCA4-3CD3-814F-BC03-838A2EEA0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003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0198C-62D3-B246-9299-371FE7454FEF}" type="datetimeFigureOut">
              <a:rPr lang="en-US" smtClean="0"/>
              <a:t>3/22/13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DCA4-3CD3-814F-BC03-838A2EEA0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204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0198C-62D3-B246-9299-371FE7454FEF}" type="datetimeFigureOut">
              <a:rPr lang="en-US" smtClean="0"/>
              <a:t>3/22/13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DCA4-3CD3-814F-BC03-838A2EEA0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318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0198C-62D3-B246-9299-371FE7454FEF}" type="datetimeFigureOut">
              <a:rPr lang="en-US" smtClean="0"/>
              <a:t>3/22/13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DCA4-3CD3-814F-BC03-838A2EEA0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846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0198C-62D3-B246-9299-371FE7454FEF}" type="datetimeFigureOut">
              <a:rPr lang="en-US" smtClean="0"/>
              <a:t>3/22/13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DCA4-3CD3-814F-BC03-838A2EEA0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489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0198C-62D3-B246-9299-371FE7454FEF}" type="datetimeFigureOut">
              <a:rPr lang="en-US" smtClean="0"/>
              <a:t>3/22/13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DCA4-3CD3-814F-BC03-838A2EEA0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862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0198C-62D3-B246-9299-371FE7454FEF}" type="datetimeFigureOut">
              <a:rPr lang="en-US" smtClean="0"/>
              <a:t>3/22/13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DCA4-3CD3-814F-BC03-838A2EEA0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438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0198C-62D3-B246-9299-371FE7454FEF}" type="datetimeFigureOut">
              <a:rPr lang="en-US" smtClean="0"/>
              <a:t>3/22/13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DCA4-3CD3-814F-BC03-838A2EEA0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112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D0198C-62D3-B246-9299-371FE7454FEF}" type="datetimeFigureOut">
              <a:rPr lang="en-US" smtClean="0"/>
              <a:t>3/22/13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18DCA4-3CD3-814F-BC03-838A2EEA0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876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7.emf"/><Relationship Id="rId5" Type="http://schemas.openxmlformats.org/officeDocument/2006/relationships/image" Target="../media/image8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Relationship Id="rId3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emf"/><Relationship Id="rId3" Type="http://schemas.openxmlformats.org/officeDocument/2006/relationships/image" Target="../media/image14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4" Type="http://schemas.openxmlformats.org/officeDocument/2006/relationships/image" Target="../media/image18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emf"/><Relationship Id="rId5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58825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rgbClr val="800000"/>
                </a:solidFill>
              </a:rPr>
              <a:t>Comments on Black Hole Interiors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026833"/>
            <a:ext cx="6400800" cy="3471333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Juan Maldacena</a:t>
            </a:r>
          </a:p>
          <a:p>
            <a:endParaRPr lang="en-US" dirty="0" smtClean="0"/>
          </a:p>
          <a:p>
            <a:r>
              <a:rPr lang="en-US" sz="2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Institute for Advanced Study</a:t>
            </a:r>
          </a:p>
          <a:p>
            <a:endParaRPr lang="en-US" dirty="0"/>
          </a:p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</a:p>
          <a:p>
            <a:endParaRPr lang="en-US" sz="3000" dirty="0" smtClean="0"/>
          </a:p>
          <a:p>
            <a:r>
              <a:rPr lang="en-US" sz="2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endParaRPr lang="en-US" sz="26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979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2617624" y="456383"/>
            <a:ext cx="22359" cy="2311159"/>
          </a:xfrm>
          <a:custGeom>
            <a:avLst/>
            <a:gdLst>
              <a:gd name="connsiteX0" fmla="*/ 0 w 22359"/>
              <a:gd name="connsiteY0" fmla="*/ 0 h 2311159"/>
              <a:gd name="connsiteX1" fmla="*/ 20817 w 22359"/>
              <a:gd name="connsiteY1" fmla="*/ 895314 h 2311159"/>
              <a:gd name="connsiteX2" fmla="*/ 20817 w 22359"/>
              <a:gd name="connsiteY2" fmla="*/ 2311159 h 2311159"/>
              <a:gd name="connsiteX3" fmla="*/ 20817 w 22359"/>
              <a:gd name="connsiteY3" fmla="*/ 2311159 h 2311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359" h="2311159">
                <a:moveTo>
                  <a:pt x="0" y="0"/>
                </a:moveTo>
                <a:cubicBezTo>
                  <a:pt x="8674" y="255060"/>
                  <a:pt x="17348" y="510121"/>
                  <a:pt x="20817" y="895314"/>
                </a:cubicBezTo>
                <a:cubicBezTo>
                  <a:pt x="24287" y="1280507"/>
                  <a:pt x="20817" y="2311159"/>
                  <a:pt x="20817" y="2311159"/>
                </a:cubicBezTo>
                <a:lnTo>
                  <a:pt x="20817" y="2311159"/>
                </a:lnTo>
              </a:path>
            </a:pathLst>
          </a:cu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1493490" y="1605999"/>
            <a:ext cx="4814001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1493490" y="404551"/>
            <a:ext cx="0" cy="2311159"/>
          </a:xfrm>
          <a:prstGeom prst="straightConnector1">
            <a:avLst/>
          </a:prstGeom>
          <a:ln>
            <a:solidFill>
              <a:srgbClr val="4BACC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243" y="2865554"/>
            <a:ext cx="657657" cy="2111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7188" y="2802891"/>
            <a:ext cx="756267" cy="245787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>
            <a:off x="2888250" y="2436664"/>
            <a:ext cx="965201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981130" y="2531044"/>
            <a:ext cx="2390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atmosphere = zone</a:t>
            </a:r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2763334" y="67970"/>
            <a:ext cx="0" cy="2737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895802" y="3087552"/>
            <a:ext cx="457341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307491" y="2496222"/>
            <a:ext cx="1795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Outside observer</a:t>
            </a:r>
            <a:endParaRPr lang="en-US" dirty="0"/>
          </a:p>
        </p:txBody>
      </p:sp>
      <p:sp>
        <p:nvSpPr>
          <p:cNvPr id="17" name="Isosceles Triangle 16"/>
          <p:cNvSpPr/>
          <p:nvPr/>
        </p:nvSpPr>
        <p:spPr>
          <a:xfrm rot="10800000">
            <a:off x="2639983" y="2234681"/>
            <a:ext cx="98209" cy="403114"/>
          </a:xfrm>
          <a:prstGeom prst="triangle">
            <a:avLst>
              <a:gd name="adj" fmla="val 48100"/>
            </a:avLst>
          </a:prstGeom>
          <a:solidFill>
            <a:srgbClr val="00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9666" y="4219158"/>
            <a:ext cx="8327921" cy="2862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Most particles are in the very deep region of the potential. </a:t>
            </a:r>
          </a:p>
          <a:p>
            <a:r>
              <a:rPr lang="en-US" dirty="0" smtClean="0"/>
              <a:t>No particle is allowed to go to r&lt;1. </a:t>
            </a:r>
          </a:p>
          <a:p>
            <a:endParaRPr lang="en-US" dirty="0"/>
          </a:p>
          <a:p>
            <a:r>
              <a:rPr lang="en-US" dirty="0" smtClean="0"/>
              <a:t>Particles are fairly dilute in the atmosphere, they do not interact much with each other</a:t>
            </a:r>
          </a:p>
          <a:p>
            <a:r>
              <a:rPr lang="en-US" dirty="0"/>
              <a:t>i</a:t>
            </a:r>
            <a:r>
              <a:rPr lang="en-US" dirty="0" smtClean="0"/>
              <a:t>n the atmosphere. They interact with the rest of the particles via an effective potential, </a:t>
            </a:r>
          </a:p>
          <a:p>
            <a:r>
              <a:rPr lang="en-US" dirty="0"/>
              <a:t>w</a:t>
            </a:r>
            <a:r>
              <a:rPr lang="en-US" dirty="0" smtClean="0"/>
              <a:t>hich is insensitive to the precise configuration of the charges in the deep region. </a:t>
            </a:r>
          </a:p>
          <a:p>
            <a:endParaRPr lang="en-US" dirty="0"/>
          </a:p>
          <a:p>
            <a:r>
              <a:rPr lang="en-US" dirty="0" smtClean="0"/>
              <a:t>We are at finite temperature, or we are in an excited state of the system. </a:t>
            </a:r>
          </a:p>
          <a:p>
            <a:endParaRPr lang="en-US" dirty="0"/>
          </a:p>
          <a:p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481400" y="786209"/>
            <a:ext cx="12439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Asymptotic </a:t>
            </a:r>
          </a:p>
          <a:p>
            <a:r>
              <a:rPr lang="en-US" dirty="0" smtClean="0"/>
              <a:t>observer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738192" y="1605999"/>
            <a:ext cx="242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766781" y="1685185"/>
            <a:ext cx="242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342796" y="1217318"/>
            <a:ext cx="242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542927" y="1217318"/>
            <a:ext cx="242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4" name="Freeform 23"/>
          <p:cNvSpPr/>
          <p:nvPr/>
        </p:nvSpPr>
        <p:spPr>
          <a:xfrm>
            <a:off x="2639983" y="1664531"/>
            <a:ext cx="2164107" cy="1140300"/>
          </a:xfrm>
          <a:custGeom>
            <a:avLst/>
            <a:gdLst>
              <a:gd name="connsiteX0" fmla="*/ 0 w 2164107"/>
              <a:gd name="connsiteY0" fmla="*/ 1140300 h 1140300"/>
              <a:gd name="connsiteX1" fmla="*/ 116628 w 2164107"/>
              <a:gd name="connsiteY1" fmla="*/ 764519 h 1140300"/>
              <a:gd name="connsiteX2" fmla="*/ 414679 w 2164107"/>
              <a:gd name="connsiteY2" fmla="*/ 272117 h 1140300"/>
              <a:gd name="connsiteX3" fmla="*/ 971904 w 2164107"/>
              <a:gd name="connsiteY3" fmla="*/ 51831 h 1140300"/>
              <a:gd name="connsiteX4" fmla="*/ 2164107 w 2164107"/>
              <a:gd name="connsiteY4" fmla="*/ 0 h 114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4107" h="1140300">
                <a:moveTo>
                  <a:pt x="0" y="1140300"/>
                </a:moveTo>
                <a:cubicBezTo>
                  <a:pt x="23757" y="1024758"/>
                  <a:pt x="47515" y="909216"/>
                  <a:pt x="116628" y="764519"/>
                </a:cubicBezTo>
                <a:cubicBezTo>
                  <a:pt x="185741" y="619822"/>
                  <a:pt x="272133" y="390898"/>
                  <a:pt x="414679" y="272117"/>
                </a:cubicBezTo>
                <a:cubicBezTo>
                  <a:pt x="557225" y="153336"/>
                  <a:pt x="680333" y="97184"/>
                  <a:pt x="971904" y="51831"/>
                </a:cubicBezTo>
                <a:cubicBezTo>
                  <a:pt x="1263475" y="6478"/>
                  <a:pt x="2164107" y="0"/>
                  <a:pt x="2164107" y="0"/>
                </a:cubicBezTo>
              </a:path>
            </a:pathLst>
          </a:cu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7243" y="3561124"/>
            <a:ext cx="5160248" cy="35682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77" y="544909"/>
            <a:ext cx="1409700" cy="48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709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800000"/>
                </a:solidFill>
              </a:rPr>
              <a:t>The interior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ym typeface="Wingdings"/>
              </a:rPr>
              <a:t> </a:t>
            </a:r>
            <a:r>
              <a:rPr lang="en-US" dirty="0" smtClean="0"/>
              <a:t>Mirror charges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241891" y="3255156"/>
            <a:ext cx="2761594" cy="2398537"/>
            <a:chOff x="1048196" y="3547415"/>
            <a:chExt cx="2761594" cy="2398537"/>
          </a:xfrm>
        </p:grpSpPr>
        <p:sp>
          <p:nvSpPr>
            <p:cNvPr id="4" name="Oval 3"/>
            <p:cNvSpPr/>
            <p:nvPr/>
          </p:nvSpPr>
          <p:spPr>
            <a:xfrm>
              <a:off x="1048196" y="3547415"/>
              <a:ext cx="2459230" cy="2398537"/>
            </a:xfrm>
            <a:prstGeom prst="ellipse">
              <a:avLst/>
            </a:prstGeom>
            <a:noFill/>
            <a:ln w="12700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3668687" y="3910219"/>
              <a:ext cx="141103" cy="16124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882540" y="4293179"/>
              <a:ext cx="120945" cy="16124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382583" y="2215507"/>
            <a:ext cx="5545108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surface of the sphere behaves like  a conductor. </a:t>
            </a:r>
          </a:p>
          <a:p>
            <a:endParaRPr lang="en-US" dirty="0"/>
          </a:p>
          <a:p>
            <a:r>
              <a:rPr lang="en-US" dirty="0" smtClean="0"/>
              <a:t>We then have mirror charges. </a:t>
            </a:r>
          </a:p>
          <a:p>
            <a:endParaRPr lang="en-US" dirty="0"/>
          </a:p>
          <a:p>
            <a:r>
              <a:rPr lang="en-US" dirty="0" smtClean="0"/>
              <a:t>The mirror charges are an effective  description of the </a:t>
            </a:r>
          </a:p>
          <a:p>
            <a:r>
              <a:rPr lang="en-US" dirty="0" smtClean="0"/>
              <a:t>surface degrees of freedom. </a:t>
            </a:r>
          </a:p>
          <a:p>
            <a:endParaRPr lang="en-US" dirty="0"/>
          </a:p>
          <a:p>
            <a:r>
              <a:rPr lang="en-US" dirty="0" smtClean="0"/>
              <a:t>The position of the real charge and the  mirror one are</a:t>
            </a:r>
          </a:p>
          <a:p>
            <a:r>
              <a:rPr lang="en-US" dirty="0" smtClean="0"/>
              <a:t> correlated. They  are entangled.  These are two </a:t>
            </a:r>
          </a:p>
          <a:p>
            <a:r>
              <a:rPr lang="en-US" dirty="0" smtClean="0"/>
              <a:t>independent degrees of freedom which are entangled. </a:t>
            </a:r>
          </a:p>
          <a:p>
            <a:r>
              <a:rPr lang="en-US" dirty="0" smtClean="0"/>
              <a:t>i.e. we can freeze the mirror charge (freezing the charges</a:t>
            </a:r>
          </a:p>
          <a:p>
            <a:r>
              <a:rPr lang="en-US" dirty="0" smtClean="0"/>
              <a:t>on the ``horizon’’) and move the original charge </a:t>
            </a:r>
            <a:endParaRPr lang="en-US" dirty="0"/>
          </a:p>
          <a:p>
            <a:r>
              <a:rPr lang="en-US" dirty="0"/>
              <a:t>i</a:t>
            </a:r>
            <a:r>
              <a:rPr lang="en-US" dirty="0" smtClean="0"/>
              <a:t>ndependently. </a:t>
            </a:r>
          </a:p>
          <a:p>
            <a:endParaRPr lang="en-US" dirty="0"/>
          </a:p>
          <a:p>
            <a:r>
              <a:rPr lang="en-US" dirty="0" smtClean="0"/>
              <a:t>(no dynamical electric field)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0285" y="3617959"/>
            <a:ext cx="188216" cy="19997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4557" y="4339166"/>
            <a:ext cx="863355" cy="26722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57200" y="6286500"/>
            <a:ext cx="1697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Horizon charges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825500" y="5653693"/>
            <a:ext cx="105833" cy="63280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1308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72256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We have an analog of an approximate interior and exterior Hilbert spaces. </a:t>
            </a:r>
            <a:endParaRPr lang="en-US" dirty="0"/>
          </a:p>
          <a:p>
            <a:r>
              <a:rPr lang="en-US" dirty="0" smtClean="0"/>
              <a:t>These are the Hilbert spaces for the charges and mirror charges.  </a:t>
            </a:r>
          </a:p>
          <a:p>
            <a:r>
              <a:rPr lang="en-US" dirty="0" smtClean="0"/>
              <a:t>Most of the charges are concentrated at the surface (``horizon’’). For such charges we cannot talk about mirror charges, but such charges do not appear in the interior or exterior Hilbert space. These account for most of the microstates. 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1229614" y="5318669"/>
            <a:ext cx="1005233" cy="1008980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300764" y="5471288"/>
            <a:ext cx="57677" cy="6783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979419" y="5632386"/>
            <a:ext cx="49437" cy="67831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423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647700"/>
            <a:ext cx="82296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T</a:t>
            </a:r>
            <a:r>
              <a:rPr lang="en-US" dirty="0" smtClean="0"/>
              <a:t>he correlation (in the positions of the charge and its mirror) continues to exist even for a thermal or  mixed state.  </a:t>
            </a:r>
          </a:p>
          <a:p>
            <a:r>
              <a:rPr lang="en-US" dirty="0" smtClean="0"/>
              <a:t>Here we are assuming that most of the free energy and entropy of the system comes from the ``Horizon’’ charges and that they adjust, even at finite temperature to make sure that the mirror charge is present. </a:t>
            </a:r>
          </a:p>
          <a:p>
            <a:endParaRPr lang="en-US" dirty="0" smtClean="0"/>
          </a:p>
          <a:p>
            <a:r>
              <a:rPr lang="en-US" dirty="0" smtClean="0"/>
              <a:t>We need that the free energy cost for moving the mirror charge away from the original charge is large: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646" y="5355101"/>
            <a:ext cx="2388489" cy="559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722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Complementarity  (quantum membrane paradigm) </a:t>
            </a:r>
            <a:r>
              <a:rPr lang="en-US" dirty="0" smtClean="0">
                <a:sym typeface="Wingdings"/>
              </a:rPr>
              <a:t> mirror charges are part of the ‘’Horizon’’ degrees of freedom, or part of the full microscopic description. </a:t>
            </a:r>
          </a:p>
          <a:p>
            <a:endParaRPr lang="en-US" dirty="0">
              <a:sym typeface="Wingdings"/>
            </a:endParaRPr>
          </a:p>
          <a:p>
            <a:r>
              <a:rPr lang="en-US" dirty="0" smtClean="0">
                <a:sym typeface="Wingdings"/>
              </a:rPr>
              <a:t>“UV – issues” when propagate the charge and mirror charge into the past until they are very close to the conductor.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237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1399748" y="1263870"/>
            <a:ext cx="2459230" cy="2398537"/>
          </a:xfrm>
          <a:prstGeom prst="ellipse">
            <a:avLst/>
          </a:prstGeom>
          <a:noFill/>
          <a:ln w="1270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818886" y="2333117"/>
            <a:ext cx="141103" cy="16124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830575" y="2333117"/>
            <a:ext cx="120945" cy="16124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540001" y="2193805"/>
            <a:ext cx="242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485385" y="102110"/>
            <a:ext cx="408432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u="sng" dirty="0" smtClean="0">
                <a:solidFill>
                  <a:srgbClr val="800000"/>
                </a:solidFill>
              </a:rPr>
              <a:t>Emission process</a:t>
            </a:r>
            <a:endParaRPr lang="en-US" sz="4400" u="sng" dirty="0">
              <a:solidFill>
                <a:srgbClr val="8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061179" y="858491"/>
            <a:ext cx="1832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8000"/>
                </a:solidFill>
              </a:rPr>
              <a:t>Parihk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Wilczek</a:t>
            </a:r>
            <a:r>
              <a:rPr lang="en-US" dirty="0" smtClean="0">
                <a:solidFill>
                  <a:srgbClr val="008000"/>
                </a:solidFill>
              </a:rPr>
              <a:t> 99</a:t>
            </a:r>
            <a:endParaRPr lang="en-US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107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-7.40741E-7 L 0.53229 0.00602 " pathEditMode="relative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7.40741E-7 L -0.13837 -0.00324 " pathEditMode="relative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1420915" y="1263870"/>
            <a:ext cx="2459230" cy="2398537"/>
          </a:xfrm>
          <a:prstGeom prst="ellipse">
            <a:avLst/>
          </a:prstGeom>
          <a:noFill/>
          <a:ln w="1270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9002897" y="2333117"/>
            <a:ext cx="141103" cy="16124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575688" y="2401891"/>
            <a:ext cx="120945" cy="16124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199624" y="102110"/>
            <a:ext cx="691772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u="sng" dirty="0" smtClean="0">
                <a:solidFill>
                  <a:srgbClr val="800000"/>
                </a:solidFill>
              </a:rPr>
              <a:t>Particle falling into black hole  </a:t>
            </a:r>
            <a:endParaRPr lang="en-US" sz="4400" u="sng" dirty="0">
              <a:solidFill>
                <a:srgbClr val="80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6264" y="3422966"/>
            <a:ext cx="9399420" cy="272391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626264" y="6250543"/>
            <a:ext cx="41971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Trajectories similar to the ones for a falling </a:t>
            </a:r>
          </a:p>
          <a:p>
            <a:r>
              <a:rPr lang="en-US" dirty="0" smtClean="0"/>
              <a:t>particle in Schwarzschild coordinates. 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5248283" y="5436933"/>
            <a:ext cx="414679" cy="70994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2559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77 -0.00023 L -0.5632 0.00533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757" y="27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96296E-6 L 0.14062 -0.00463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31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800000"/>
                </a:solidFill>
              </a:rPr>
              <a:t>Defect of the model</a:t>
            </a:r>
            <a:endParaRPr lang="en-US" dirty="0">
              <a:solidFill>
                <a:srgbClr val="80000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7075464" y="1541997"/>
            <a:ext cx="25917" cy="1995526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7410895" y="2437450"/>
            <a:ext cx="141103" cy="16124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643224" y="2441873"/>
            <a:ext cx="141103" cy="161246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5961013" y="2980331"/>
            <a:ext cx="272578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8398337" y="3038611"/>
            <a:ext cx="2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11129" y="5200043"/>
            <a:ext cx="8408296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emission times for the pair could depend on the microstate in a strong fashion. </a:t>
            </a:r>
          </a:p>
          <a:p>
            <a:r>
              <a:rPr lang="en-US" dirty="0" smtClean="0"/>
              <a:t>We wanted them to be approximately independent of the microstate. </a:t>
            </a:r>
          </a:p>
          <a:p>
            <a:endParaRPr lang="en-US" dirty="0"/>
          </a:p>
          <a:p>
            <a:r>
              <a:rPr lang="en-US" dirty="0" smtClean="0"/>
              <a:t>The quantum state in the environment of a black hole is purer than what we apparently </a:t>
            </a:r>
          </a:p>
          <a:p>
            <a:r>
              <a:rPr lang="en-US" dirty="0" smtClean="0"/>
              <a:t>have for  this model.  </a:t>
            </a:r>
          </a:p>
          <a:p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154648" y="1979313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EPR</a:t>
            </a:r>
            <a:endParaRPr lang="en-US" dirty="0">
              <a:solidFill>
                <a:srgbClr val="008000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644" y="1920935"/>
            <a:ext cx="4187052" cy="42771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264889" y="3214357"/>
            <a:ext cx="62794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Note that the relative coordinate is in a uniform </a:t>
            </a:r>
            <a:r>
              <a:rPr lang="en-US" dirty="0" err="1" smtClean="0"/>
              <a:t>wavefunction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 </a:t>
            </a:r>
          </a:p>
          <a:p>
            <a:r>
              <a:rPr lang="en-US" dirty="0"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no information on the time of emission. 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619250" y="1457739"/>
            <a:ext cx="2274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 wanted   (roughly)  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7345020" y="2493601"/>
            <a:ext cx="2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6581987" y="2501956"/>
            <a:ext cx="407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x</a:t>
            </a:r>
            <a:r>
              <a:rPr lang="en-US" baseline="-25000" dirty="0" err="1" smtClean="0"/>
              <a:t>m</a:t>
            </a:r>
            <a:endParaRPr lang="en-US" dirty="0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387" y="4359151"/>
            <a:ext cx="7652892" cy="48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471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800000"/>
                </a:solidFill>
              </a:rPr>
              <a:t>Information loss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In thermal ensemble, charges and mirror charges are correlated </a:t>
            </a:r>
            <a:r>
              <a:rPr lang="en-US" sz="2900" dirty="0" smtClean="0"/>
              <a:t>(are in a ``pure state’’ with respect to their angular positions if we do the thermal average)</a:t>
            </a:r>
          </a:p>
          <a:p>
            <a:endParaRPr lang="en-US" dirty="0"/>
          </a:p>
          <a:p>
            <a:r>
              <a:rPr lang="en-US" dirty="0" smtClean="0"/>
              <a:t>When a charge is emitted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>
                <a:sym typeface="Wingdings"/>
              </a:rPr>
              <a:t>w</a:t>
            </a:r>
            <a:r>
              <a:rPr lang="en-US" dirty="0" smtClean="0"/>
              <a:t>e lose the information about the correlation with the mirror charge. </a:t>
            </a:r>
            <a:r>
              <a:rPr lang="en-US" sz="2400" dirty="0" smtClean="0"/>
              <a:t>(Correlation in the angular position). If we do not observe the mirror charge!. </a:t>
            </a:r>
          </a:p>
          <a:p>
            <a:endParaRPr lang="en-US" sz="2400" dirty="0" smtClean="0"/>
          </a:p>
          <a:p>
            <a:r>
              <a:rPr lang="en-US" dirty="0" smtClean="0"/>
              <a:t>It looks like entropy is increasing, </a:t>
            </a:r>
            <a:r>
              <a:rPr lang="en-US" sz="2600" dirty="0" smtClean="0"/>
              <a:t>since we are averaging over the position of the mirror particle. 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Solution: The correlation between the particle and its mirror is just that of a charge and the rest of the system (rest of horizon charges). Most microstates contain this correlation. The entropy does not increase. 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793118" y="798928"/>
            <a:ext cx="9919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Hawking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 </a:t>
            </a:r>
            <a:endParaRPr lang="en-US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987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830" y="-128704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800000"/>
                </a:solidFill>
              </a:rPr>
              <a:t>Firewalls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9412"/>
            <a:ext cx="8229600" cy="4525963"/>
          </a:xfrm>
        </p:spPr>
        <p:txBody>
          <a:bodyPr/>
          <a:lstStyle/>
          <a:p>
            <a:r>
              <a:rPr lang="en-US" dirty="0" smtClean="0"/>
              <a:t>All of their four initial assumptions have  a parallel here. </a:t>
            </a:r>
            <a:endParaRPr lang="en-US" dirty="0"/>
          </a:p>
          <a:p>
            <a:r>
              <a:rPr lang="en-US" dirty="0" smtClean="0"/>
              <a:t>Most are obvious. </a:t>
            </a:r>
            <a:endParaRPr lang="en-US" dirty="0"/>
          </a:p>
          <a:p>
            <a:r>
              <a:rPr lang="en-US" dirty="0" smtClean="0"/>
              <a:t>One requires a translation:  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3496383"/>
            <a:ext cx="840486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</a:t>
            </a:r>
            <a:r>
              <a:rPr lang="en-US" sz="2400" dirty="0" smtClean="0"/>
              <a:t> `` Nothing unusual happens for the observer falling in ‘’ </a:t>
            </a:r>
            <a:r>
              <a:rPr lang="en-US" sz="2400" dirty="0" smtClean="0">
                <a:sym typeface="Wingdings"/>
              </a:rPr>
              <a:t> </a:t>
            </a:r>
          </a:p>
          <a:p>
            <a:endParaRPr lang="en-US" sz="2400" dirty="0">
              <a:sym typeface="Wingdings"/>
            </a:endParaRPr>
          </a:p>
          <a:p>
            <a:r>
              <a:rPr lang="en-US" sz="2400" dirty="0" smtClean="0">
                <a:sym typeface="Wingdings"/>
              </a:rPr>
              <a:t>                                     translates into   </a:t>
            </a:r>
          </a:p>
          <a:p>
            <a:endParaRPr lang="en-US" sz="2400" dirty="0" smtClean="0">
              <a:sym typeface="Wingdings"/>
            </a:endParaRPr>
          </a:p>
          <a:p>
            <a:r>
              <a:rPr lang="en-US" sz="2400" dirty="0">
                <a:sym typeface="Wingdings"/>
              </a:rPr>
              <a:t> </a:t>
            </a:r>
            <a:r>
              <a:rPr lang="en-US" sz="2400" dirty="0" smtClean="0">
                <a:sym typeface="Wingdings"/>
              </a:rPr>
              <a:t> `` charges and mirror charges continue correlated as we expect “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603240" y="147636"/>
            <a:ext cx="3930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8000"/>
                </a:solidFill>
              </a:rPr>
              <a:t>Almheiri</a:t>
            </a:r>
            <a:r>
              <a:rPr lang="en-US" dirty="0" smtClean="0">
                <a:solidFill>
                  <a:srgbClr val="008000"/>
                </a:solidFill>
              </a:rPr>
              <a:t>, </a:t>
            </a:r>
            <a:r>
              <a:rPr lang="en-US" dirty="0" err="1" smtClean="0">
                <a:solidFill>
                  <a:srgbClr val="008000"/>
                </a:solidFill>
              </a:rPr>
              <a:t>Marolf</a:t>
            </a:r>
            <a:r>
              <a:rPr lang="en-US" dirty="0" smtClean="0">
                <a:solidFill>
                  <a:srgbClr val="008000"/>
                </a:solidFill>
              </a:rPr>
              <a:t>, </a:t>
            </a:r>
            <a:r>
              <a:rPr lang="en-US" dirty="0" err="1" smtClean="0">
                <a:solidFill>
                  <a:srgbClr val="008000"/>
                </a:solidFill>
              </a:rPr>
              <a:t>Polchinski</a:t>
            </a:r>
            <a:r>
              <a:rPr lang="en-US" dirty="0" smtClean="0">
                <a:solidFill>
                  <a:srgbClr val="008000"/>
                </a:solidFill>
              </a:rPr>
              <a:t>, Sully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1093" y="5650403"/>
            <a:ext cx="6691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(Defect, these correlations are not as strong as in the black hole case)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372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Conservative point of view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895996"/>
            <a:ext cx="8229600" cy="4525963"/>
          </a:xfrm>
        </p:spPr>
        <p:txBody>
          <a:bodyPr/>
          <a:lstStyle/>
          <a:p>
            <a:r>
              <a:rPr lang="en-US" dirty="0" smtClean="0"/>
              <a:t>Information seems to be lost </a:t>
            </a:r>
            <a:r>
              <a:rPr lang="en-US" dirty="0" err="1" smtClean="0"/>
              <a:t>perturbatively</a:t>
            </a:r>
            <a:r>
              <a:rPr lang="en-US" dirty="0" smtClean="0"/>
              <a:t>. </a:t>
            </a:r>
          </a:p>
          <a:p>
            <a:r>
              <a:rPr lang="en-US" dirty="0"/>
              <a:t> </a:t>
            </a:r>
            <a:r>
              <a:rPr lang="en-US" dirty="0" smtClean="0"/>
              <a:t>n point </a:t>
            </a:r>
            <a:r>
              <a:rPr lang="en-US" dirty="0" err="1" smtClean="0"/>
              <a:t>correlators</a:t>
            </a:r>
            <a:r>
              <a:rPr lang="en-US" dirty="0" smtClean="0"/>
              <a:t> display information loss</a:t>
            </a:r>
          </a:p>
          <a:p>
            <a:r>
              <a:rPr lang="en-US" dirty="0" smtClean="0"/>
              <a:t>This is still consistent with </a:t>
            </a:r>
            <a:r>
              <a:rPr lang="en-US" dirty="0" err="1" smtClean="0"/>
              <a:t>unitarity</a:t>
            </a:r>
            <a:r>
              <a:rPr lang="en-US" dirty="0" smtClean="0"/>
              <a:t>. </a:t>
            </a:r>
          </a:p>
          <a:p>
            <a:r>
              <a:rPr lang="en-US" dirty="0" smtClean="0"/>
              <a:t> For outside observables, non-</a:t>
            </a:r>
            <a:r>
              <a:rPr lang="en-US" dirty="0" err="1" smtClean="0"/>
              <a:t>perturbative</a:t>
            </a:r>
            <a:r>
              <a:rPr lang="en-US" dirty="0" smtClean="0"/>
              <a:t> accuracy is needed to be sensitive to the difference between unitary and non-unitary evolution.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6475" y="1329492"/>
            <a:ext cx="3543300" cy="1244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88533" y="1771986"/>
            <a:ext cx="2350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Expansion parameter =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32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60307" y="352870"/>
            <a:ext cx="81040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800000"/>
                </a:solidFill>
              </a:rPr>
              <a:t>Does the mirror continue to work when it is fully thermalized ? </a:t>
            </a:r>
          </a:p>
          <a:p>
            <a:r>
              <a:rPr lang="en-US" sz="2400" dirty="0">
                <a:solidFill>
                  <a:srgbClr val="800000"/>
                </a:solidFill>
              </a:rPr>
              <a:t> O</a:t>
            </a:r>
            <a:r>
              <a:rPr lang="en-US" sz="2400" dirty="0" smtClean="0">
                <a:solidFill>
                  <a:srgbClr val="800000"/>
                </a:solidFill>
              </a:rPr>
              <a:t>r it is in a particular </a:t>
            </a:r>
            <a:r>
              <a:rPr lang="en-US" sz="2400" u="sng" dirty="0" smtClean="0">
                <a:solidFill>
                  <a:srgbClr val="800000"/>
                </a:solidFill>
              </a:rPr>
              <a:t>typical</a:t>
            </a:r>
            <a:r>
              <a:rPr lang="en-US" sz="2400" dirty="0" smtClean="0">
                <a:solidFill>
                  <a:srgbClr val="800000"/>
                </a:solidFill>
              </a:rPr>
              <a:t> microstate? Or is ``old” ?</a:t>
            </a:r>
            <a:endParaRPr lang="en-US" sz="2400" dirty="0">
              <a:solidFill>
                <a:srgbClr val="8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09199" y="1183867"/>
            <a:ext cx="7350136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Reasoning as in AMPS you would conclude that charges and mirror charges cease to be correlated for ``old’’ mirrors !. </a:t>
            </a:r>
          </a:p>
          <a:p>
            <a:endParaRPr lang="en-US" sz="2000" dirty="0"/>
          </a:p>
          <a:p>
            <a:r>
              <a:rPr lang="en-US" sz="2000" dirty="0" smtClean="0"/>
              <a:t>Firewall = mirror not working. </a:t>
            </a:r>
          </a:p>
          <a:p>
            <a:endParaRPr lang="en-US" sz="2000" dirty="0"/>
          </a:p>
          <a:p>
            <a:r>
              <a:rPr lang="en-US" sz="2000" dirty="0" smtClean="0"/>
              <a:t>Physical intuition and free energy arguments say that they are correlated. </a:t>
            </a:r>
          </a:p>
          <a:p>
            <a:endParaRPr lang="en-US" sz="2000" dirty="0"/>
          </a:p>
          <a:p>
            <a:r>
              <a:rPr lang="en-US" sz="2000" dirty="0" smtClean="0"/>
              <a:t>Central issue here: the Horizon degrees  of freedom and the zone ones, are living in a bigger Hilbert space, with log (dim) &gt; S . </a:t>
            </a:r>
          </a:p>
          <a:p>
            <a:endParaRPr lang="en-US" sz="2000" dirty="0"/>
          </a:p>
          <a:p>
            <a:r>
              <a:rPr lang="en-US" sz="2000" dirty="0" smtClean="0"/>
              <a:t>However, due to the defect in the model that I mentioned, we </a:t>
            </a:r>
          </a:p>
          <a:p>
            <a:r>
              <a:rPr lang="en-US" sz="2000" dirty="0" smtClean="0"/>
              <a:t>cannot argue that the state of charges and mirror charges is as pure as that for Hawking modes. So the ``no drama’’ postulate does not hold with equal strength in this model as for a black hole. </a:t>
            </a:r>
          </a:p>
          <a:p>
            <a:endParaRPr lang="en-US" sz="2000" dirty="0"/>
          </a:p>
          <a:p>
            <a:r>
              <a:rPr lang="en-US" sz="2000" dirty="0" smtClean="0"/>
              <a:t>Conclusion:  It seems that we are chipping away a bit from the wall. </a:t>
            </a:r>
          </a:p>
          <a:p>
            <a:endParaRPr lang="en-US" sz="2000" dirty="0"/>
          </a:p>
          <a:p>
            <a:r>
              <a:rPr lang="en-US" sz="2000" dirty="0" smtClean="0"/>
              <a:t>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0203" y="1778000"/>
            <a:ext cx="1088144" cy="154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017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do not expect firewalls for modes that are not carrying information outside. </a:t>
            </a:r>
          </a:p>
          <a:p>
            <a:endParaRPr lang="en-US" dirty="0"/>
          </a:p>
          <a:p>
            <a:r>
              <a:rPr lang="en-US" dirty="0" smtClean="0"/>
              <a:t>For the modes carrying information, we cannot exclude it… yet…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414569" y="2633721"/>
            <a:ext cx="27597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Discussions with Susskind…</a:t>
            </a:r>
            <a:endParaRPr lang="en-US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3431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Creation operator for a mirror charge decreases the charge. </a:t>
            </a:r>
            <a:endParaRPr lang="en-US" dirty="0">
              <a:sym typeface="Wingdings"/>
            </a:endParaRPr>
          </a:p>
          <a:p>
            <a:r>
              <a:rPr lang="en-US" dirty="0" smtClean="0">
                <a:sym typeface="Wingdings"/>
              </a:rPr>
              <a:t>But it does not appear to be a problem for its approximate existence.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7735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 flipV="1">
            <a:off x="2669497" y="1482853"/>
            <a:ext cx="2202983" cy="25916"/>
          </a:xfrm>
          <a:prstGeom prst="line">
            <a:avLst/>
          </a:prstGeom>
          <a:ln w="76200" cmpd="sng"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 flipH="1">
            <a:off x="2669497" y="1508769"/>
            <a:ext cx="2202983" cy="17493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2669497" y="1495811"/>
            <a:ext cx="0" cy="342090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Freeform 4"/>
          <p:cNvSpPr/>
          <p:nvPr/>
        </p:nvSpPr>
        <p:spPr>
          <a:xfrm>
            <a:off x="2682456" y="1547643"/>
            <a:ext cx="696476" cy="3369069"/>
          </a:xfrm>
          <a:custGeom>
            <a:avLst/>
            <a:gdLst>
              <a:gd name="connsiteX0" fmla="*/ 0 w 696476"/>
              <a:gd name="connsiteY0" fmla="*/ 3369069 h 3369069"/>
              <a:gd name="connsiteX1" fmla="*/ 557225 w 696476"/>
              <a:gd name="connsiteY1" fmla="*/ 2436096 h 3369069"/>
              <a:gd name="connsiteX2" fmla="*/ 660895 w 696476"/>
              <a:gd name="connsiteY2" fmla="*/ 984805 h 3369069"/>
              <a:gd name="connsiteX3" fmla="*/ 51835 w 696476"/>
              <a:gd name="connsiteY3" fmla="*/ 0 h 3369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6476" h="3369069">
                <a:moveTo>
                  <a:pt x="0" y="3369069"/>
                </a:moveTo>
                <a:cubicBezTo>
                  <a:pt x="223538" y="3101271"/>
                  <a:pt x="447076" y="2833473"/>
                  <a:pt x="557225" y="2436096"/>
                </a:cubicBezTo>
                <a:cubicBezTo>
                  <a:pt x="667374" y="2038719"/>
                  <a:pt x="745127" y="1390821"/>
                  <a:pt x="660895" y="984805"/>
                </a:cubicBezTo>
                <a:cubicBezTo>
                  <a:pt x="576663" y="578789"/>
                  <a:pt x="51835" y="0"/>
                  <a:pt x="51835" y="0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4872480" y="1508769"/>
            <a:ext cx="914400" cy="914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endCxn id="5" idx="0"/>
          </p:cNvCxnSpPr>
          <p:nvPr/>
        </p:nvCxnSpPr>
        <p:spPr>
          <a:xfrm flipH="1">
            <a:off x="2682456" y="2423169"/>
            <a:ext cx="3104424" cy="249354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4004246" y="2423169"/>
            <a:ext cx="298051" cy="3627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3521668" y="1811050"/>
            <a:ext cx="298051" cy="3627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4405966" y="1811050"/>
            <a:ext cx="323968" cy="2492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4234398" y="1561784"/>
            <a:ext cx="323968" cy="2492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2879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9184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800000"/>
                </a:solidFill>
              </a:rPr>
              <a:t>Another toy model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2824835"/>
            <a:ext cx="2834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Is an analytic function of M .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64565" y="1062553"/>
            <a:ext cx="2308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Simple matrix integral: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383" y="1729959"/>
            <a:ext cx="6732305" cy="8377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67" y="3627179"/>
            <a:ext cx="2781300" cy="5461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5203" y="3446937"/>
            <a:ext cx="3377930" cy="72634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57200" y="4590433"/>
            <a:ext cx="57200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ϕ</a:t>
            </a:r>
            <a:r>
              <a:rPr lang="en-US" dirty="0" smtClean="0"/>
              <a:t>  has a branch cut at x = 1, but the exact answer does not. </a:t>
            </a:r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3967536" y="5510448"/>
            <a:ext cx="4665140" cy="777538"/>
            <a:chOff x="3967536" y="5510448"/>
            <a:chExt cx="4665140" cy="777538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4421091" y="5980129"/>
              <a:ext cx="1632799" cy="1295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Freeform 14"/>
            <p:cNvSpPr/>
            <p:nvPr/>
          </p:nvSpPr>
          <p:spPr>
            <a:xfrm>
              <a:off x="5470115" y="5980129"/>
              <a:ext cx="1581597" cy="224748"/>
            </a:xfrm>
            <a:custGeom>
              <a:avLst/>
              <a:gdLst>
                <a:gd name="connsiteX0" fmla="*/ 1581597 w 1581597"/>
                <a:gd name="connsiteY0" fmla="*/ 0 h 224748"/>
                <a:gd name="connsiteX1" fmla="*/ 1102124 w 1581597"/>
                <a:gd name="connsiteY1" fmla="*/ 116622 h 224748"/>
                <a:gd name="connsiteX2" fmla="*/ 557858 w 1581597"/>
                <a:gd name="connsiteY2" fmla="*/ 220285 h 224748"/>
                <a:gd name="connsiteX3" fmla="*/ 78385 w 1581597"/>
                <a:gd name="connsiteY3" fmla="*/ 194369 h 224748"/>
                <a:gd name="connsiteX4" fmla="*/ 633 w 1581597"/>
                <a:gd name="connsiteY4" fmla="*/ 90706 h 224748"/>
                <a:gd name="connsiteX5" fmla="*/ 39509 w 1581597"/>
                <a:gd name="connsiteY5" fmla="*/ 0 h 224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81597" h="224748">
                  <a:moveTo>
                    <a:pt x="1581597" y="0"/>
                  </a:moveTo>
                  <a:cubicBezTo>
                    <a:pt x="1427172" y="39954"/>
                    <a:pt x="1272747" y="79908"/>
                    <a:pt x="1102124" y="116622"/>
                  </a:cubicBezTo>
                  <a:cubicBezTo>
                    <a:pt x="931501" y="153336"/>
                    <a:pt x="728481" y="207327"/>
                    <a:pt x="557858" y="220285"/>
                  </a:cubicBezTo>
                  <a:cubicBezTo>
                    <a:pt x="387235" y="233243"/>
                    <a:pt x="171256" y="215966"/>
                    <a:pt x="78385" y="194369"/>
                  </a:cubicBezTo>
                  <a:cubicBezTo>
                    <a:pt x="-14486" y="172772"/>
                    <a:pt x="7112" y="123101"/>
                    <a:pt x="633" y="90706"/>
                  </a:cubicBezTo>
                  <a:cubicBezTo>
                    <a:pt x="-5846" y="58311"/>
                    <a:pt x="39509" y="0"/>
                    <a:pt x="39509" y="0"/>
                  </a:cubicBez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5483707" y="5578432"/>
              <a:ext cx="129587" cy="362823"/>
            </a:xfrm>
            <a:custGeom>
              <a:avLst/>
              <a:gdLst>
                <a:gd name="connsiteX0" fmla="*/ 0 w 129587"/>
                <a:gd name="connsiteY0" fmla="*/ 362823 h 362823"/>
                <a:gd name="connsiteX1" fmla="*/ 38876 w 129587"/>
                <a:gd name="connsiteY1" fmla="*/ 220285 h 362823"/>
                <a:gd name="connsiteX2" fmla="*/ 129587 w 129587"/>
                <a:gd name="connsiteY2" fmla="*/ 0 h 362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9587" h="362823">
                  <a:moveTo>
                    <a:pt x="0" y="362823"/>
                  </a:moveTo>
                  <a:cubicBezTo>
                    <a:pt x="8639" y="321789"/>
                    <a:pt x="17278" y="280755"/>
                    <a:pt x="38876" y="220285"/>
                  </a:cubicBezTo>
                  <a:cubicBezTo>
                    <a:pt x="60474" y="159815"/>
                    <a:pt x="129587" y="0"/>
                    <a:pt x="129587" y="0"/>
                  </a:cubicBezTo>
                </a:path>
              </a:pathLst>
            </a:custGeom>
            <a:ln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382210" y="5918654"/>
              <a:ext cx="11223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oscillating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301426" y="5695114"/>
              <a:ext cx="23312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Exponentially decaying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967536" y="5510448"/>
              <a:ext cx="2872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x</a:t>
              </a:r>
              <a:endParaRPr lang="en-US" dirty="0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185066" y="5510448"/>
            <a:ext cx="2541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Interior = second branch.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537320" y="657485"/>
            <a:ext cx="2580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J.M, Moore, </a:t>
            </a:r>
            <a:r>
              <a:rPr lang="en-US" dirty="0" err="1" smtClean="0">
                <a:solidFill>
                  <a:srgbClr val="008000"/>
                </a:solidFill>
              </a:rPr>
              <a:t>Seiberg</a:t>
            </a:r>
            <a:r>
              <a:rPr lang="en-US" dirty="0" smtClean="0">
                <a:solidFill>
                  <a:srgbClr val="008000"/>
                </a:solidFill>
              </a:rPr>
              <a:t>, Shih</a:t>
            </a:r>
            <a:endParaRPr lang="en-US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549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2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800000"/>
                </a:solidFill>
              </a:rPr>
              <a:t>The correct model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88533" y="2066505"/>
            <a:ext cx="4076131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Theory with a gravity dual,   e.g. N=4 SYM </a:t>
            </a:r>
          </a:p>
          <a:p>
            <a:endParaRPr lang="en-US" dirty="0"/>
          </a:p>
          <a:p>
            <a:r>
              <a:rPr lang="en-US" dirty="0" smtClean="0"/>
              <a:t>At finite temperature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Find the right approximation…. </a:t>
            </a:r>
            <a:endParaRPr lang="en-US" dirty="0"/>
          </a:p>
        </p:txBody>
      </p:sp>
      <p:sp>
        <p:nvSpPr>
          <p:cNvPr id="4" name="Smiley Face 3"/>
          <p:cNvSpPr/>
          <p:nvPr/>
        </p:nvSpPr>
        <p:spPr>
          <a:xfrm>
            <a:off x="4179801" y="3476583"/>
            <a:ext cx="362844" cy="344249"/>
          </a:xfrm>
          <a:prstGeom prst="smileyFac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264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800000"/>
                </a:solidFill>
              </a:rPr>
              <a:t>Conclusions</a:t>
            </a:r>
            <a:endParaRPr lang="en-US" u="sng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is a simple toy model that captures many conceptual features of black holes. </a:t>
            </a:r>
          </a:p>
          <a:p>
            <a:r>
              <a:rPr lang="en-US" dirty="0" smtClean="0"/>
              <a:t>But not all of them!</a:t>
            </a:r>
          </a:p>
          <a:p>
            <a:r>
              <a:rPr lang="en-US" dirty="0" smtClean="0"/>
              <a:t>Many of the arguments that are usually made, which do not use many of the specific features of black holes, have a translation to this simple model. </a:t>
            </a:r>
          </a:p>
        </p:txBody>
      </p:sp>
    </p:spTree>
    <p:extLst>
      <p:ext uri="{BB962C8B-B14F-4D97-AF65-F5344CB8AC3E}">
        <p14:creationId xmlns:p14="http://schemas.microsoft.com/office/powerpoint/2010/main" val="3282634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800000"/>
                </a:solidFill>
              </a:rPr>
              <a:t>AMPS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24418"/>
            <a:ext cx="8229600" cy="4525963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Do not care how you do the computation.   </a:t>
            </a:r>
          </a:p>
          <a:p>
            <a:r>
              <a:rPr lang="en-US" dirty="0" smtClean="0"/>
              <a:t>Display a contradiction in the complementarity style picture of the physics at late times. 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endParaRPr lang="en-US" dirty="0"/>
          </a:p>
          <a:p>
            <a:r>
              <a:rPr lang="en-US" dirty="0" smtClean="0"/>
              <a:t>Doing the computation might be impossible </a:t>
            </a:r>
            <a:r>
              <a:rPr lang="en-US" sz="2400" dirty="0" smtClean="0">
                <a:solidFill>
                  <a:srgbClr val="008000"/>
                </a:solidFill>
              </a:rPr>
              <a:t>(Harlow-Hayden)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58745" y="279736"/>
            <a:ext cx="3930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8000"/>
                </a:solidFill>
              </a:rPr>
              <a:t>Almheiri</a:t>
            </a:r>
            <a:r>
              <a:rPr lang="en-US" dirty="0" smtClean="0">
                <a:solidFill>
                  <a:srgbClr val="008000"/>
                </a:solidFill>
              </a:rPr>
              <a:t>, </a:t>
            </a:r>
            <a:r>
              <a:rPr lang="en-US" dirty="0" err="1" smtClean="0">
                <a:solidFill>
                  <a:srgbClr val="008000"/>
                </a:solidFill>
              </a:rPr>
              <a:t>Marolf</a:t>
            </a:r>
            <a:r>
              <a:rPr lang="en-US" dirty="0" smtClean="0">
                <a:solidFill>
                  <a:srgbClr val="008000"/>
                </a:solidFill>
              </a:rPr>
              <a:t>, </a:t>
            </a:r>
            <a:r>
              <a:rPr lang="en-US" dirty="0" err="1" smtClean="0">
                <a:solidFill>
                  <a:srgbClr val="008000"/>
                </a:solidFill>
              </a:rPr>
              <a:t>Polchinski</a:t>
            </a:r>
            <a:r>
              <a:rPr lang="en-US" dirty="0" smtClean="0">
                <a:solidFill>
                  <a:srgbClr val="008000"/>
                </a:solidFill>
              </a:rPr>
              <a:t>, Sully</a:t>
            </a:r>
            <a:endParaRPr lang="en-US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248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ext Box 2"/>
          <p:cNvSpPr txBox="1">
            <a:spLocks noChangeArrowheads="1"/>
          </p:cNvSpPr>
          <p:nvPr/>
        </p:nvSpPr>
        <p:spPr bwMode="auto">
          <a:xfrm>
            <a:off x="2743200" y="0"/>
            <a:ext cx="3335338" cy="579438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u="sng">
                <a:solidFill>
                  <a:srgbClr val="990033"/>
                </a:solidFill>
              </a:rPr>
              <a:t>Black holes in AdS</a:t>
            </a:r>
          </a:p>
        </p:txBody>
      </p:sp>
      <p:sp>
        <p:nvSpPr>
          <p:cNvPr id="82948" name="Text Box 4"/>
          <p:cNvSpPr txBox="1">
            <a:spLocks noChangeArrowheads="1"/>
          </p:cNvSpPr>
          <p:nvPr/>
        </p:nvSpPr>
        <p:spPr bwMode="auto">
          <a:xfrm>
            <a:off x="4479925" y="1638300"/>
            <a:ext cx="241300" cy="366713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 </a:t>
            </a:r>
          </a:p>
        </p:txBody>
      </p:sp>
      <p:pic>
        <p:nvPicPr>
          <p:cNvPr id="82966" name="Picture 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752600"/>
            <a:ext cx="38862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2967" name="Oval 23"/>
          <p:cNvSpPr>
            <a:spLocks noChangeArrowheads="1"/>
          </p:cNvSpPr>
          <p:nvPr/>
        </p:nvSpPr>
        <p:spPr bwMode="auto">
          <a:xfrm>
            <a:off x="1143000" y="2819400"/>
            <a:ext cx="1676400" cy="1676400"/>
          </a:xfrm>
          <a:prstGeom prst="ellipse">
            <a:avLst/>
          </a:prstGeom>
          <a:solidFill>
            <a:schemeClr val="tx1"/>
          </a:solidFill>
          <a:ln w="28575">
            <a:noFill/>
            <a:round/>
            <a:headEnd/>
            <a:tailEnd type="none" w="med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82968" name="Text Box 24"/>
          <p:cNvSpPr txBox="1">
            <a:spLocks noChangeArrowheads="1"/>
          </p:cNvSpPr>
          <p:nvPr/>
        </p:nvSpPr>
        <p:spPr bwMode="auto">
          <a:xfrm>
            <a:off x="593725" y="6057900"/>
            <a:ext cx="241300" cy="366713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 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82969" name="Text Box 25"/>
          <p:cNvSpPr txBox="1">
            <a:spLocks noChangeArrowheads="1"/>
          </p:cNvSpPr>
          <p:nvPr/>
        </p:nvSpPr>
        <p:spPr bwMode="auto">
          <a:xfrm>
            <a:off x="7299325" y="5776913"/>
            <a:ext cx="234950" cy="336550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rgbClr val="009900"/>
                </a:solidFill>
              </a:rPr>
              <a:t> </a:t>
            </a:r>
            <a:endParaRPr lang="en-US" sz="1600">
              <a:solidFill>
                <a:schemeClr val="accent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86200" y="592058"/>
            <a:ext cx="5165371" cy="6186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Black holes as seen from the outside </a:t>
            </a:r>
          </a:p>
          <a:p>
            <a:r>
              <a:rPr lang="en-US" dirty="0"/>
              <a:t>c</a:t>
            </a:r>
            <a:r>
              <a:rPr lang="en-US" dirty="0" smtClean="0"/>
              <a:t>an be described by a unitary quantum </a:t>
            </a:r>
          </a:p>
          <a:p>
            <a:r>
              <a:rPr lang="en-US" dirty="0" smtClean="0"/>
              <a:t>mechanical system. </a:t>
            </a:r>
          </a:p>
          <a:p>
            <a:endParaRPr lang="en-US" dirty="0"/>
          </a:p>
          <a:p>
            <a:r>
              <a:rPr lang="en-US" dirty="0" smtClean="0"/>
              <a:t>This is completely understood only when we </a:t>
            </a:r>
          </a:p>
          <a:p>
            <a:r>
              <a:rPr lang="en-US" dirty="0"/>
              <a:t>g</a:t>
            </a:r>
            <a:r>
              <a:rPr lang="en-US" dirty="0" smtClean="0"/>
              <a:t>o very far away. 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Geometry is supposed to  emerges from the </a:t>
            </a:r>
          </a:p>
          <a:p>
            <a:r>
              <a:rPr lang="en-US" dirty="0" smtClean="0"/>
              <a:t>unitary boundary description.</a:t>
            </a:r>
          </a:p>
          <a:p>
            <a:endParaRPr lang="en-US" dirty="0"/>
          </a:p>
          <a:p>
            <a:r>
              <a:rPr lang="en-US" dirty="0" smtClean="0"/>
              <a:t>Outside: a  space-like direction emerges</a:t>
            </a:r>
          </a:p>
          <a:p>
            <a:endParaRPr lang="en-US" dirty="0"/>
          </a:p>
          <a:p>
            <a:r>
              <a:rPr lang="en-US" dirty="0" smtClean="0"/>
              <a:t>Interior: a time-like direction emerges ??? </a:t>
            </a:r>
          </a:p>
          <a:p>
            <a:endParaRPr lang="en-US" dirty="0"/>
          </a:p>
          <a:p>
            <a:r>
              <a:rPr lang="en-US" dirty="0" smtClean="0"/>
              <a:t>Locality in the bulk is not manifest in the boundary </a:t>
            </a:r>
          </a:p>
          <a:p>
            <a:r>
              <a:rPr lang="en-US" dirty="0"/>
              <a:t>d</a:t>
            </a:r>
            <a:r>
              <a:rPr lang="en-US" dirty="0" smtClean="0"/>
              <a:t>escription. ( And it is not present for all boundary </a:t>
            </a:r>
          </a:p>
          <a:p>
            <a:r>
              <a:rPr lang="en-US" dirty="0" smtClean="0"/>
              <a:t>theories! )</a:t>
            </a:r>
          </a:p>
          <a:p>
            <a:r>
              <a:rPr lang="en-US" dirty="0" smtClean="0"/>
              <a:t> Therefore the emergence of the interior might </a:t>
            </a:r>
          </a:p>
          <a:p>
            <a:r>
              <a:rPr lang="en-US" dirty="0"/>
              <a:t> </a:t>
            </a:r>
            <a:r>
              <a:rPr lang="en-US" dirty="0" smtClean="0"/>
              <a:t>require us to understand first locality in the bulk and</a:t>
            </a:r>
          </a:p>
          <a:p>
            <a:r>
              <a:rPr lang="en-US" dirty="0"/>
              <a:t>c</a:t>
            </a:r>
            <a:r>
              <a:rPr lang="en-US" dirty="0" smtClean="0"/>
              <a:t>ould depend on special details of strongly coupled </a:t>
            </a:r>
          </a:p>
          <a:p>
            <a:r>
              <a:rPr lang="en-US" dirty="0"/>
              <a:t>q</a:t>
            </a:r>
            <a:r>
              <a:rPr lang="en-US" dirty="0" smtClean="0"/>
              <a:t>uantum field theories. </a:t>
            </a:r>
          </a:p>
        </p:txBody>
      </p:sp>
    </p:spTree>
    <p:extLst>
      <p:ext uri="{BB962C8B-B14F-4D97-AF65-F5344CB8AC3E}">
        <p14:creationId xmlns:p14="http://schemas.microsoft.com/office/powerpoint/2010/main" val="447034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An indirect argument against firewalls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Hawking prediction for the temperature depends on the smoothness of the horizon. </a:t>
            </a:r>
          </a:p>
          <a:p>
            <a:r>
              <a:rPr lang="en-US" dirty="0" smtClean="0"/>
              <a:t>Once the horizon is not smooth, the temperature could change dramatically. </a:t>
            </a:r>
          </a:p>
          <a:p>
            <a:r>
              <a:rPr lang="en-US" dirty="0" smtClean="0"/>
              <a:t>Black holes could explode!. </a:t>
            </a:r>
          </a:p>
          <a:p>
            <a:r>
              <a:rPr lang="en-US" dirty="0" smtClean="0"/>
              <a:t>The thermal picture from the gauge gravity duality suggests that the system continues to have the usual thermal properties, as seen from the outside.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938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need to understand the emergence of the interior 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85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V="1">
            <a:off x="712730" y="997793"/>
            <a:ext cx="2202983" cy="25916"/>
          </a:xfrm>
          <a:prstGeom prst="line">
            <a:avLst/>
          </a:prstGeom>
          <a:ln w="76200" cmpd="sng"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712730" y="1023709"/>
            <a:ext cx="2202983" cy="17493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12730" y="1010751"/>
            <a:ext cx="0" cy="342090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Freeform 10"/>
          <p:cNvSpPr/>
          <p:nvPr/>
        </p:nvSpPr>
        <p:spPr>
          <a:xfrm>
            <a:off x="725689" y="1062583"/>
            <a:ext cx="696476" cy="3369069"/>
          </a:xfrm>
          <a:custGeom>
            <a:avLst/>
            <a:gdLst>
              <a:gd name="connsiteX0" fmla="*/ 0 w 696476"/>
              <a:gd name="connsiteY0" fmla="*/ 3369069 h 3369069"/>
              <a:gd name="connsiteX1" fmla="*/ 557225 w 696476"/>
              <a:gd name="connsiteY1" fmla="*/ 2436096 h 3369069"/>
              <a:gd name="connsiteX2" fmla="*/ 660895 w 696476"/>
              <a:gd name="connsiteY2" fmla="*/ 984805 h 3369069"/>
              <a:gd name="connsiteX3" fmla="*/ 51835 w 696476"/>
              <a:gd name="connsiteY3" fmla="*/ 0 h 3369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6476" h="3369069">
                <a:moveTo>
                  <a:pt x="0" y="3369069"/>
                </a:moveTo>
                <a:cubicBezTo>
                  <a:pt x="223538" y="3101271"/>
                  <a:pt x="447076" y="2833473"/>
                  <a:pt x="557225" y="2436096"/>
                </a:cubicBezTo>
                <a:cubicBezTo>
                  <a:pt x="667374" y="2038719"/>
                  <a:pt x="745127" y="1390821"/>
                  <a:pt x="660895" y="984805"/>
                </a:cubicBezTo>
                <a:cubicBezTo>
                  <a:pt x="576663" y="578789"/>
                  <a:pt x="51835" y="0"/>
                  <a:pt x="51835" y="0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2915713" y="1023709"/>
            <a:ext cx="914400" cy="914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endCxn id="11" idx="0"/>
          </p:cNvCxnSpPr>
          <p:nvPr/>
        </p:nvCxnSpPr>
        <p:spPr>
          <a:xfrm flipH="1">
            <a:off x="725689" y="1938109"/>
            <a:ext cx="3104424" cy="249354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879015" y="2423169"/>
            <a:ext cx="925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Exterior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150836" y="1185844"/>
            <a:ext cx="891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Interior</a:t>
            </a:r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5633940" y="1163151"/>
            <a:ext cx="1791409" cy="0"/>
          </a:xfrm>
          <a:prstGeom prst="line">
            <a:avLst/>
          </a:prstGeom>
          <a:ln w="76200" cmpd="sng"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633940" y="2604550"/>
            <a:ext cx="1791409" cy="0"/>
          </a:xfrm>
          <a:prstGeom prst="line">
            <a:avLst/>
          </a:prstGeom>
          <a:ln w="76200" cmpd="sng"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7425349" y="1163151"/>
            <a:ext cx="859325" cy="7207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833604" y="1883850"/>
            <a:ext cx="802090" cy="72070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4833604" y="1163151"/>
            <a:ext cx="802090" cy="7207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7425349" y="1883851"/>
            <a:ext cx="859325" cy="7207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5633940" y="1163152"/>
            <a:ext cx="1791409" cy="144139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5633940" y="1163152"/>
            <a:ext cx="1791409" cy="144139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5171351" y="1699185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Exterior</a:t>
            </a:r>
            <a:r>
              <a:rPr lang="en-US" baseline="-25000" dirty="0" smtClean="0"/>
              <a:t>2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6922647" y="1753443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Exterior</a:t>
            </a:r>
            <a:r>
              <a:rPr lang="en-US" baseline="-25000" dirty="0"/>
              <a:t>1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1314127" y="1153578"/>
            <a:ext cx="891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Interior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004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A toy model for </a:t>
            </a:r>
            <a:br>
              <a:rPr lang="en-US" dirty="0" smtClean="0">
                <a:solidFill>
                  <a:srgbClr val="800000"/>
                </a:solidFill>
              </a:rPr>
            </a:br>
            <a:r>
              <a:rPr lang="en-US" dirty="0" smtClean="0">
                <a:solidFill>
                  <a:srgbClr val="800000"/>
                </a:solidFill>
              </a:rPr>
              <a:t>black hole interiors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14585"/>
            <a:ext cx="8229600" cy="3168329"/>
          </a:xfrm>
        </p:spPr>
        <p:txBody>
          <a:bodyPr/>
          <a:lstStyle/>
          <a:p>
            <a:r>
              <a:rPr lang="en-US" dirty="0" smtClean="0"/>
              <a:t>Simple toy model to understand how the interior could emerge from some approximation. </a:t>
            </a:r>
          </a:p>
          <a:p>
            <a:endParaRPr lang="en-US" dirty="0"/>
          </a:p>
          <a:p>
            <a:r>
              <a:rPr lang="en-US" dirty="0" smtClean="0"/>
              <a:t>It is NOT a perfect analogy.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262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800000"/>
                </a:solidFill>
              </a:rPr>
              <a:t>The model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48" y="1246239"/>
            <a:ext cx="8686800" cy="1828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Non – relativistic particles in three spatial dimensions,  interacting with an external potential V(r) and an inter-particle potential:    </a:t>
            </a:r>
            <a:endParaRPr lang="en-US" sz="2800" dirty="0"/>
          </a:p>
        </p:txBody>
      </p:sp>
      <p:sp>
        <p:nvSpPr>
          <p:cNvPr id="6" name="Freeform 5"/>
          <p:cNvSpPr/>
          <p:nvPr/>
        </p:nvSpPr>
        <p:spPr>
          <a:xfrm>
            <a:off x="3018508" y="3707115"/>
            <a:ext cx="22359" cy="2311159"/>
          </a:xfrm>
          <a:custGeom>
            <a:avLst/>
            <a:gdLst>
              <a:gd name="connsiteX0" fmla="*/ 0 w 22359"/>
              <a:gd name="connsiteY0" fmla="*/ 0 h 2311159"/>
              <a:gd name="connsiteX1" fmla="*/ 20817 w 22359"/>
              <a:gd name="connsiteY1" fmla="*/ 895314 h 2311159"/>
              <a:gd name="connsiteX2" fmla="*/ 20817 w 22359"/>
              <a:gd name="connsiteY2" fmla="*/ 2311159 h 2311159"/>
              <a:gd name="connsiteX3" fmla="*/ 20817 w 22359"/>
              <a:gd name="connsiteY3" fmla="*/ 2311159 h 2311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359" h="2311159">
                <a:moveTo>
                  <a:pt x="0" y="0"/>
                </a:moveTo>
                <a:cubicBezTo>
                  <a:pt x="8674" y="255060"/>
                  <a:pt x="17348" y="510121"/>
                  <a:pt x="20817" y="895314"/>
                </a:cubicBezTo>
                <a:cubicBezTo>
                  <a:pt x="24287" y="1280507"/>
                  <a:pt x="20817" y="2311159"/>
                  <a:pt x="20817" y="2311159"/>
                </a:cubicBezTo>
                <a:lnTo>
                  <a:pt x="20817" y="2311159"/>
                </a:lnTo>
              </a:path>
            </a:pathLst>
          </a:cu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894374" y="4895605"/>
            <a:ext cx="4814001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1894374" y="3694157"/>
            <a:ext cx="0" cy="2311159"/>
          </a:xfrm>
          <a:prstGeom prst="straightConnector1">
            <a:avLst/>
          </a:prstGeom>
          <a:ln>
            <a:solidFill>
              <a:srgbClr val="4BACC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827" y="3728859"/>
            <a:ext cx="876300" cy="4699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8127" y="6155160"/>
            <a:ext cx="657657" cy="2111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2867" y="6131371"/>
            <a:ext cx="756267" cy="24578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040867" y="3694157"/>
            <a:ext cx="1074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Hard wall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16547" y="2386057"/>
            <a:ext cx="2536440" cy="1040850"/>
          </a:xfrm>
          <a:prstGeom prst="rect">
            <a:avLst/>
          </a:prstGeom>
        </p:spPr>
      </p:pic>
      <p:sp>
        <p:nvSpPr>
          <p:cNvPr id="8" name="Freeform 7"/>
          <p:cNvSpPr/>
          <p:nvPr/>
        </p:nvSpPr>
        <p:spPr>
          <a:xfrm>
            <a:off x="3032342" y="4936983"/>
            <a:ext cx="2164107" cy="1140300"/>
          </a:xfrm>
          <a:custGeom>
            <a:avLst/>
            <a:gdLst>
              <a:gd name="connsiteX0" fmla="*/ 0 w 2164107"/>
              <a:gd name="connsiteY0" fmla="*/ 1140300 h 1140300"/>
              <a:gd name="connsiteX1" fmla="*/ 116628 w 2164107"/>
              <a:gd name="connsiteY1" fmla="*/ 764519 h 1140300"/>
              <a:gd name="connsiteX2" fmla="*/ 414679 w 2164107"/>
              <a:gd name="connsiteY2" fmla="*/ 272117 h 1140300"/>
              <a:gd name="connsiteX3" fmla="*/ 971904 w 2164107"/>
              <a:gd name="connsiteY3" fmla="*/ 51831 h 1140300"/>
              <a:gd name="connsiteX4" fmla="*/ 2164107 w 2164107"/>
              <a:gd name="connsiteY4" fmla="*/ 0 h 114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4107" h="1140300">
                <a:moveTo>
                  <a:pt x="0" y="1140300"/>
                </a:moveTo>
                <a:cubicBezTo>
                  <a:pt x="23757" y="1024758"/>
                  <a:pt x="47515" y="909216"/>
                  <a:pt x="116628" y="764519"/>
                </a:cubicBezTo>
                <a:cubicBezTo>
                  <a:pt x="185741" y="619822"/>
                  <a:pt x="272133" y="390898"/>
                  <a:pt x="414679" y="272117"/>
                </a:cubicBezTo>
                <a:cubicBezTo>
                  <a:pt x="557225" y="153336"/>
                  <a:pt x="680333" y="97184"/>
                  <a:pt x="971904" y="51831"/>
                </a:cubicBezTo>
                <a:cubicBezTo>
                  <a:pt x="1263475" y="6478"/>
                  <a:pt x="2164107" y="0"/>
                  <a:pt x="2164107" y="0"/>
                </a:cubicBezTo>
              </a:path>
            </a:pathLst>
          </a:cu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492321" y="4995263"/>
            <a:ext cx="265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623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6030</TotalTime>
  <Words>1448</Words>
  <Application>Microsoft Macintosh PowerPoint</Application>
  <PresentationFormat>On-screen Show (4:3)</PresentationFormat>
  <Paragraphs>200</Paragraphs>
  <Slides>26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Comments on Black Hole Interiors</vt:lpstr>
      <vt:lpstr>Conservative point of view</vt:lpstr>
      <vt:lpstr>AMPS</vt:lpstr>
      <vt:lpstr>PowerPoint Presentation</vt:lpstr>
      <vt:lpstr>An indirect argument against firewalls</vt:lpstr>
      <vt:lpstr>PowerPoint Presentation</vt:lpstr>
      <vt:lpstr>PowerPoint Presentation</vt:lpstr>
      <vt:lpstr>A toy model for  black hole interiors</vt:lpstr>
      <vt:lpstr>The model</vt:lpstr>
      <vt:lpstr>PowerPoint Presentation</vt:lpstr>
      <vt:lpstr>The interior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Defect of the model</vt:lpstr>
      <vt:lpstr>Information loss</vt:lpstr>
      <vt:lpstr>Firewalls</vt:lpstr>
      <vt:lpstr>PowerPoint Presentation</vt:lpstr>
      <vt:lpstr>PowerPoint Presentation</vt:lpstr>
      <vt:lpstr>PowerPoint Presentation</vt:lpstr>
      <vt:lpstr>PowerPoint Presentation</vt:lpstr>
      <vt:lpstr>Another toy model</vt:lpstr>
      <vt:lpstr>The correct model</vt:lpstr>
      <vt:lpstr>Conclusions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Juan Maldacena</dc:creator>
  <cp:lastModifiedBy>Juan Maldacena</cp:lastModifiedBy>
  <cp:revision>69</cp:revision>
  <dcterms:created xsi:type="dcterms:W3CDTF">2012-10-13T17:11:22Z</dcterms:created>
  <dcterms:modified xsi:type="dcterms:W3CDTF">2013-03-22T20:16:06Z</dcterms:modified>
</cp:coreProperties>
</file>